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2" r:id="rId2"/>
  </p:sldIdLst>
  <p:sldSz cx="6858000" cy="9906000" type="A4"/>
  <p:notesSz cx="6669088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A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82" d="100"/>
          <a:sy n="82" d="100"/>
        </p:scale>
        <p:origin x="-1398" y="918"/>
      </p:cViewPr>
      <p:guideLst>
        <p:guide orient="horz" pos="312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owerpoint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08" y="0"/>
            <a:ext cx="6858000" cy="9906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48942" y="2922093"/>
            <a:ext cx="5829300" cy="2123369"/>
          </a:xfrm>
        </p:spPr>
        <p:txBody>
          <a:bodyPr anchor="t">
            <a:normAutofit/>
          </a:bodyPr>
          <a:lstStyle>
            <a:lvl1pPr algn="l">
              <a:defRPr sz="36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GB" dirty="0" smtClean="0"/>
              <a:t>PowerPoint Template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Powerpoint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08" y="0"/>
            <a:ext cx="6858000" cy="9906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42900" y="4353749"/>
            <a:ext cx="4794250" cy="3791186"/>
          </a:xfrm>
        </p:spPr>
        <p:txBody>
          <a:bodyPr>
            <a:normAutofit/>
          </a:bodyPr>
          <a:lstStyle>
            <a:lvl1pPr>
              <a:buNone/>
              <a:defRPr sz="1600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buNone/>
              <a:defRPr sz="1600">
                <a:solidFill>
                  <a:schemeClr val="tx1"/>
                </a:solidFill>
                <a:latin typeface="Arial"/>
                <a:cs typeface="Arial"/>
              </a:defRPr>
            </a:lvl2pPr>
            <a:lvl3pPr>
              <a:buNone/>
              <a:defRPr sz="1600">
                <a:solidFill>
                  <a:schemeClr val="tx1"/>
                </a:solidFill>
                <a:latin typeface="Arial"/>
                <a:cs typeface="Arial"/>
              </a:defRPr>
            </a:lvl3pPr>
            <a:lvl4pPr>
              <a:buNone/>
              <a:defRPr sz="1600">
                <a:solidFill>
                  <a:schemeClr val="tx1"/>
                </a:solidFill>
                <a:latin typeface="Arial"/>
                <a:cs typeface="Arial"/>
              </a:defRPr>
            </a:lvl4pPr>
            <a:lvl5pPr>
              <a:buNone/>
              <a:defRPr sz="1600">
                <a:solidFill>
                  <a:schemeClr val="tx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 dirty="0" smtClean="0"/>
              <a:t>Text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ctrTitle" hasCustomPrompt="1"/>
          </p:nvPr>
        </p:nvSpPr>
        <p:spPr>
          <a:xfrm>
            <a:off x="348942" y="2922092"/>
            <a:ext cx="5829300" cy="1162606"/>
          </a:xfrm>
        </p:spPr>
        <p:txBody>
          <a:bodyPr anchor="t">
            <a:normAutofit/>
          </a:bodyPr>
          <a:lstStyle>
            <a:lvl1pPr algn="l">
              <a:defRPr sz="36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GB" dirty="0" smtClean="0"/>
              <a:t>PowerPoint Template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and Content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Powerpoint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08" y="0"/>
            <a:ext cx="6858000" cy="9906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42900" y="4353749"/>
            <a:ext cx="4794250" cy="3791186"/>
          </a:xfrm>
        </p:spPr>
        <p:txBody>
          <a:bodyPr>
            <a:normAutofit/>
          </a:bodyPr>
          <a:lstStyle>
            <a:lvl1pPr>
              <a:buNone/>
              <a:defRPr sz="1600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buNone/>
              <a:defRPr sz="1600">
                <a:solidFill>
                  <a:schemeClr val="tx1"/>
                </a:solidFill>
                <a:latin typeface="Arial"/>
                <a:cs typeface="Arial"/>
              </a:defRPr>
            </a:lvl2pPr>
            <a:lvl3pPr>
              <a:buNone/>
              <a:defRPr sz="1600">
                <a:solidFill>
                  <a:schemeClr val="tx1"/>
                </a:solidFill>
                <a:latin typeface="Arial"/>
                <a:cs typeface="Arial"/>
              </a:defRPr>
            </a:lvl3pPr>
            <a:lvl4pPr>
              <a:buNone/>
              <a:defRPr sz="1600">
                <a:solidFill>
                  <a:schemeClr val="tx1"/>
                </a:solidFill>
                <a:latin typeface="Arial"/>
                <a:cs typeface="Arial"/>
              </a:defRPr>
            </a:lvl4pPr>
            <a:lvl5pPr>
              <a:buNone/>
              <a:defRPr sz="1600">
                <a:solidFill>
                  <a:schemeClr val="tx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 dirty="0" smtClean="0"/>
              <a:t>Text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ctrTitle" hasCustomPrompt="1"/>
          </p:nvPr>
        </p:nvSpPr>
        <p:spPr>
          <a:xfrm>
            <a:off x="348942" y="2922092"/>
            <a:ext cx="5829300" cy="1162606"/>
          </a:xfrm>
        </p:spPr>
        <p:txBody>
          <a:bodyPr anchor="t">
            <a:normAutofit/>
          </a:bodyPr>
          <a:lstStyle>
            <a:lvl1pPr algn="l">
              <a:defRPr sz="36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GB" dirty="0" smtClean="0"/>
              <a:t>PowerPoint Template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311402"/>
            <a:ext cx="6172200" cy="65375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9FEBAD-54E9-F049-B639-1E89CC995F89}" type="datetimeFigureOut">
              <a:rPr lang="en-US" smtClean="0"/>
              <a:pPr/>
              <a:t>3/4/2020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5BE21E-8CCA-014A-BA74-E3073E17D80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368844" y="861220"/>
            <a:ext cx="6177488" cy="7823770"/>
            <a:chOff x="278455" y="3022422"/>
            <a:chExt cx="6584799" cy="3661191"/>
          </a:xfrm>
          <a:noFill/>
        </p:grpSpPr>
        <p:sp>
          <p:nvSpPr>
            <p:cNvPr id="6" name="Freeform 5"/>
            <p:cNvSpPr/>
            <p:nvPr/>
          </p:nvSpPr>
          <p:spPr>
            <a:xfrm>
              <a:off x="4814881" y="5914239"/>
              <a:ext cx="2034737" cy="769374"/>
            </a:xfrm>
            <a:custGeom>
              <a:avLst/>
              <a:gdLst>
                <a:gd name="connsiteX0" fmla="*/ 0 w 1921668"/>
                <a:gd name="connsiteY0" fmla="*/ 0 h 1836477"/>
                <a:gd name="connsiteX1" fmla="*/ 1921668 w 1921668"/>
                <a:gd name="connsiteY1" fmla="*/ 0 h 1836477"/>
                <a:gd name="connsiteX2" fmla="*/ 1921668 w 1921668"/>
                <a:gd name="connsiteY2" fmla="*/ 1836477 h 1836477"/>
                <a:gd name="connsiteX3" fmla="*/ 0 w 1921668"/>
                <a:gd name="connsiteY3" fmla="*/ 1836477 h 1836477"/>
                <a:gd name="connsiteX4" fmla="*/ 0 w 1921668"/>
                <a:gd name="connsiteY4" fmla="*/ 0 h 1836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21668" h="1836477">
                  <a:moveTo>
                    <a:pt x="0" y="0"/>
                  </a:moveTo>
                  <a:lnTo>
                    <a:pt x="1921668" y="0"/>
                  </a:lnTo>
                  <a:lnTo>
                    <a:pt x="1921668" y="1836477"/>
                  </a:lnTo>
                  <a:lnTo>
                    <a:pt x="0" y="1836477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solidFill>
                <a:schemeClr val="bg1">
                  <a:lumMod val="75000"/>
                </a:schemeClr>
              </a:solidFill>
            </a:ln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spcFirstLastPara="0" vert="horz" wrap="square" lIns="68580" tIns="68580" rIns="68580" bIns="68580" numCol="1" spcCol="1270" anchor="t" anchorCtr="0">
              <a:noAutofit/>
            </a:bodyPr>
            <a:lstStyle/>
            <a:p>
              <a:pPr lvl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600" b="1" dirty="0" smtClean="0">
                  <a:solidFill>
                    <a:schemeClr val="bg1"/>
                  </a:solidFill>
                </a:rPr>
                <a:t>Referral</a:t>
              </a:r>
              <a:endParaRPr lang="en-GB" sz="1200" b="1" kern="1200" dirty="0">
                <a:solidFill>
                  <a:schemeClr val="bg1"/>
                </a:solidFill>
              </a:endParaRPr>
            </a:p>
            <a:p>
              <a:pPr marL="114300" lvl="1" indent="-114300" algn="l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GB" sz="1200" kern="1200" dirty="0" smtClean="0"/>
                <a:t>Once advice on this sheet is followed – </a:t>
              </a:r>
            </a:p>
            <a:p>
              <a:pPr marL="114300" lvl="1" indent="-114300" algn="l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GB" sz="1200" b="1" u="sng" kern="1200" dirty="0" smtClean="0"/>
                <a:t>if required then  </a:t>
              </a:r>
            </a:p>
            <a:p>
              <a:pPr marL="114300" lvl="1" indent="-114300" algn="l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GB" sz="1200" kern="1200" dirty="0" smtClean="0"/>
                <a:t>Refer for specialist advice from Tissue Viability/ Bladder and Bowel Service/ Stoma Nurses  </a:t>
              </a:r>
              <a:endParaRPr lang="en-GB" sz="1200" kern="1200" dirty="0"/>
            </a:p>
          </p:txBody>
        </p:sp>
        <p:sp>
          <p:nvSpPr>
            <p:cNvPr id="7" name="Freeform 6"/>
            <p:cNvSpPr/>
            <p:nvPr/>
          </p:nvSpPr>
          <p:spPr>
            <a:xfrm>
              <a:off x="2537345" y="3302570"/>
              <a:ext cx="2044353" cy="1270991"/>
            </a:xfrm>
            <a:custGeom>
              <a:avLst/>
              <a:gdLst>
                <a:gd name="connsiteX0" fmla="*/ 0 w 1921668"/>
                <a:gd name="connsiteY0" fmla="*/ 0 h 1416381"/>
                <a:gd name="connsiteX1" fmla="*/ 1921668 w 1921668"/>
                <a:gd name="connsiteY1" fmla="*/ 0 h 1416381"/>
                <a:gd name="connsiteX2" fmla="*/ 1921668 w 1921668"/>
                <a:gd name="connsiteY2" fmla="*/ 1416381 h 1416381"/>
                <a:gd name="connsiteX3" fmla="*/ 0 w 1921668"/>
                <a:gd name="connsiteY3" fmla="*/ 1416381 h 1416381"/>
                <a:gd name="connsiteX4" fmla="*/ 0 w 1921668"/>
                <a:gd name="connsiteY4" fmla="*/ 0 h 1416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21668" h="1416381">
                  <a:moveTo>
                    <a:pt x="0" y="0"/>
                  </a:moveTo>
                  <a:lnTo>
                    <a:pt x="1921668" y="0"/>
                  </a:lnTo>
                  <a:lnTo>
                    <a:pt x="1921668" y="1416381"/>
                  </a:lnTo>
                  <a:lnTo>
                    <a:pt x="0" y="1416381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solidFill>
                <a:schemeClr val="bg1">
                  <a:lumMod val="75000"/>
                </a:schemeClr>
              </a:solidFill>
            </a:ln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spcFirstLastPara="0" vert="horz" wrap="square" lIns="68580" tIns="68580" rIns="68580" bIns="68580" numCol="1" spcCol="1270" anchor="t" anchorCtr="0">
              <a:noAutofit/>
            </a:bodyPr>
            <a:lstStyle/>
            <a:p>
              <a:pPr lvl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600" b="1" kern="1200" dirty="0" smtClean="0">
                  <a:solidFill>
                    <a:srgbClr val="00B0F0"/>
                  </a:solidFill>
                </a:rPr>
                <a:t>PERSONAL</a:t>
              </a:r>
            </a:p>
            <a:p>
              <a:pPr lvl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600" b="1" kern="1200" dirty="0" smtClean="0">
                  <a:solidFill>
                    <a:schemeClr val="bg1"/>
                  </a:solidFill>
                </a:rPr>
                <a:t>Assessment of skin</a:t>
              </a:r>
              <a:endParaRPr lang="en-GB" sz="1800" b="1" kern="1200" dirty="0">
                <a:solidFill>
                  <a:schemeClr val="bg1"/>
                </a:solidFill>
              </a:endParaRPr>
            </a:p>
            <a:p>
              <a:pPr marL="0" lvl="1" algn="l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n-GB" sz="1200" dirty="0" smtClean="0"/>
                <a:t>Look for </a:t>
              </a:r>
            </a:p>
            <a:p>
              <a:pPr marL="114300" lvl="1" indent="-114300" algn="l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GB" sz="1200" dirty="0" smtClean="0"/>
                <a:t>Erythema (redness)</a:t>
              </a:r>
            </a:p>
            <a:p>
              <a:pPr marL="114300" lvl="1" indent="-114300" algn="l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GB" sz="1200" dirty="0" smtClean="0"/>
                <a:t>Breaks in the skin</a:t>
              </a:r>
            </a:p>
            <a:p>
              <a:pPr marL="114300" lvl="1" indent="-114300" algn="l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GB" sz="1200" dirty="0" smtClean="0"/>
                <a:t>Generalised excoriation</a:t>
              </a:r>
            </a:p>
            <a:p>
              <a:pPr marL="114300" lvl="1" indent="-114300" algn="l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GB" sz="1200" dirty="0" smtClean="0"/>
                <a:t>Fungal infection</a:t>
              </a:r>
              <a:endParaRPr lang="en-GB" sz="1200" dirty="0"/>
            </a:p>
            <a:p>
              <a:pPr marL="0" lvl="1" algn="l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n-GB" sz="1200" dirty="0" smtClean="0">
                  <a:solidFill>
                    <a:srgbClr val="FF0000"/>
                  </a:solidFill>
                </a:rPr>
                <a:t>REMEMBER</a:t>
              </a:r>
              <a:r>
                <a:rPr lang="en-GB" sz="1200" dirty="0" smtClean="0"/>
                <a:t> skin damaged by moisture is at higher risk of pressure damage .</a:t>
              </a:r>
            </a:p>
            <a:p>
              <a:pPr marL="0" lvl="1" algn="l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n-GB" sz="1200" dirty="0" smtClean="0"/>
                <a:t>If the area is deteriorating THINK is pressure contributing to this. </a:t>
              </a:r>
            </a:p>
            <a:p>
              <a:pPr marL="114300" lvl="1" indent="-114300" algn="l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en-GB" sz="1200" kern="1200" dirty="0" smtClean="0"/>
            </a:p>
          </p:txBody>
        </p:sp>
        <p:sp>
          <p:nvSpPr>
            <p:cNvPr id="8" name="Freeform 7"/>
            <p:cNvSpPr/>
            <p:nvPr/>
          </p:nvSpPr>
          <p:spPr>
            <a:xfrm>
              <a:off x="4814881" y="3022422"/>
              <a:ext cx="2048373" cy="1124131"/>
            </a:xfrm>
            <a:custGeom>
              <a:avLst/>
              <a:gdLst>
                <a:gd name="connsiteX0" fmla="*/ 0 w 1921668"/>
                <a:gd name="connsiteY0" fmla="*/ 0 h 2200145"/>
                <a:gd name="connsiteX1" fmla="*/ 1921668 w 1921668"/>
                <a:gd name="connsiteY1" fmla="*/ 0 h 2200145"/>
                <a:gd name="connsiteX2" fmla="*/ 1921668 w 1921668"/>
                <a:gd name="connsiteY2" fmla="*/ 2200145 h 2200145"/>
                <a:gd name="connsiteX3" fmla="*/ 0 w 1921668"/>
                <a:gd name="connsiteY3" fmla="*/ 2200145 h 2200145"/>
                <a:gd name="connsiteX4" fmla="*/ 0 w 1921668"/>
                <a:gd name="connsiteY4" fmla="*/ 0 h 22001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21668" h="2200145">
                  <a:moveTo>
                    <a:pt x="0" y="0"/>
                  </a:moveTo>
                  <a:lnTo>
                    <a:pt x="1921668" y="0"/>
                  </a:lnTo>
                  <a:lnTo>
                    <a:pt x="1921668" y="2200145"/>
                  </a:lnTo>
                  <a:lnTo>
                    <a:pt x="0" y="2200145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solidFill>
                <a:schemeClr val="bg1">
                  <a:lumMod val="75000"/>
                </a:schemeClr>
              </a:solidFill>
            </a:ln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spcFirstLastPara="0" vert="horz" wrap="square" lIns="68580" tIns="68580" rIns="68580" bIns="68580" numCol="1" spcCol="1270" anchor="t" anchorCtr="0">
              <a:noAutofit/>
            </a:bodyPr>
            <a:lstStyle/>
            <a:p>
              <a:pPr lvl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600" b="1" kern="1200" dirty="0" smtClean="0">
                  <a:solidFill>
                    <a:schemeClr val="bg1"/>
                  </a:solidFill>
                </a:rPr>
                <a:t>EFFECTIVE </a:t>
              </a:r>
              <a:endParaRPr lang="en-GB" sz="1600" b="1" kern="1200" dirty="0">
                <a:solidFill>
                  <a:schemeClr val="bg1"/>
                </a:solidFill>
              </a:endParaRPr>
            </a:p>
            <a:p>
              <a:pPr marL="114300" lvl="1" indent="-114300" algn="l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GB" sz="1200" kern="1200" dirty="0" smtClean="0"/>
                <a:t>Assess and document extent / location and severity of skin damage </a:t>
              </a:r>
            </a:p>
            <a:p>
              <a:pPr marL="114300" lvl="1" indent="-114300" algn="l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GB" sz="1200" kern="1200" dirty="0" smtClean="0"/>
                <a:t>Cleanse using soap </a:t>
              </a:r>
              <a:r>
                <a:rPr lang="en-GB" sz="1200" kern="1200" dirty="0" smtClean="0"/>
                <a:t>substitute </a:t>
              </a:r>
              <a:r>
                <a:rPr lang="en-GB" sz="1200" kern="1200" dirty="0" err="1" smtClean="0"/>
                <a:t>e.g</a:t>
              </a:r>
              <a:r>
                <a:rPr lang="en-GB" sz="1200" kern="1200" dirty="0" smtClean="0"/>
                <a:t> Epimax</a:t>
              </a:r>
              <a:endParaRPr lang="en-GB" sz="1200" kern="1200" dirty="0" smtClean="0"/>
            </a:p>
            <a:p>
              <a:pPr marL="114300" lvl="1" indent="-114300" algn="l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GB" sz="1200" dirty="0" smtClean="0"/>
                <a:t>Rinse well</a:t>
              </a:r>
              <a:endParaRPr lang="en-GB" sz="1200" kern="1200" dirty="0" smtClean="0"/>
            </a:p>
            <a:p>
              <a:pPr marL="114300" lvl="1" indent="-114300" algn="l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GB" sz="1200" dirty="0" smtClean="0"/>
                <a:t>Dry using towel </a:t>
              </a:r>
            </a:p>
            <a:p>
              <a:pPr marL="114300" lvl="1" indent="-114300" algn="l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GB" sz="1200" kern="1200" dirty="0" smtClean="0"/>
                <a:t>Use barrier product as per product instructions</a:t>
              </a:r>
            </a:p>
            <a:p>
              <a:pPr marL="114300" lvl="1" indent="-114300" algn="l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GB" sz="1200" dirty="0" smtClean="0"/>
                <a:t>Address reason for moisture </a:t>
              </a:r>
              <a:r>
                <a:rPr lang="en-GB" sz="1200" kern="1200" dirty="0" smtClean="0"/>
                <a:t> </a:t>
              </a:r>
            </a:p>
            <a:p>
              <a:pPr marL="114300" lvl="1" indent="-114300" algn="l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en-GB" sz="1200" kern="1200" dirty="0" smtClean="0"/>
            </a:p>
          </p:txBody>
        </p:sp>
        <p:sp>
          <p:nvSpPr>
            <p:cNvPr id="10" name="Freeform 9"/>
            <p:cNvSpPr/>
            <p:nvPr/>
          </p:nvSpPr>
          <p:spPr>
            <a:xfrm>
              <a:off x="278455" y="4964130"/>
              <a:ext cx="2046840" cy="1105151"/>
            </a:xfrm>
            <a:custGeom>
              <a:avLst/>
              <a:gdLst>
                <a:gd name="connsiteX0" fmla="*/ 0 w 1921668"/>
                <a:gd name="connsiteY0" fmla="*/ 0 h 1153001"/>
                <a:gd name="connsiteX1" fmla="*/ 1921668 w 1921668"/>
                <a:gd name="connsiteY1" fmla="*/ 0 h 1153001"/>
                <a:gd name="connsiteX2" fmla="*/ 1921668 w 1921668"/>
                <a:gd name="connsiteY2" fmla="*/ 1153001 h 1153001"/>
                <a:gd name="connsiteX3" fmla="*/ 0 w 1921668"/>
                <a:gd name="connsiteY3" fmla="*/ 1153001 h 1153001"/>
                <a:gd name="connsiteX4" fmla="*/ 0 w 1921668"/>
                <a:gd name="connsiteY4" fmla="*/ 0 h 1153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21668" h="1153001">
                  <a:moveTo>
                    <a:pt x="0" y="0"/>
                  </a:moveTo>
                  <a:lnTo>
                    <a:pt x="1921668" y="0"/>
                  </a:lnTo>
                  <a:lnTo>
                    <a:pt x="1921668" y="1153001"/>
                  </a:lnTo>
                  <a:lnTo>
                    <a:pt x="0" y="1153001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solidFill>
                <a:schemeClr val="bg1">
                  <a:lumMod val="75000"/>
                </a:schemeClr>
              </a:solidFill>
            </a:ln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spcFirstLastPara="0" vert="horz" wrap="square" lIns="68580" tIns="68580" rIns="68580" bIns="68580" numCol="1" spcCol="1270" anchor="t" anchorCtr="0">
              <a:noAutofit/>
            </a:bodyPr>
            <a:lstStyle/>
            <a:p>
              <a:pPr lvl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600" b="1" kern="1200" dirty="0" smtClean="0">
                  <a:solidFill>
                    <a:schemeClr val="bg1"/>
                  </a:solidFill>
                </a:rPr>
                <a:t>MEDI DERMA-S </a:t>
              </a:r>
              <a:r>
                <a:rPr lang="en-GB" sz="1600" b="1" u="sng" kern="1200" dirty="0" smtClean="0">
                  <a:solidFill>
                    <a:srgbClr val="00B050"/>
                  </a:solidFill>
                </a:rPr>
                <a:t>FIRST LINE </a:t>
              </a:r>
              <a:endParaRPr lang="en-GB" sz="1200" u="sng" kern="1200" dirty="0" smtClean="0">
                <a:solidFill>
                  <a:srgbClr val="00B050"/>
                </a:solidFill>
              </a:endParaRPr>
            </a:p>
            <a:p>
              <a:pPr lvl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200" b="1" dirty="0" smtClean="0">
                  <a:solidFill>
                    <a:schemeClr val="bg1"/>
                  </a:solidFill>
                </a:rPr>
                <a:t>For mild to moderate skin damage </a:t>
              </a:r>
              <a:endParaRPr lang="en-GB" sz="1200" b="1" kern="1200" dirty="0" smtClean="0">
                <a:solidFill>
                  <a:schemeClr val="tx1"/>
                </a:solidFill>
              </a:endParaRPr>
            </a:p>
            <a:p>
              <a:pPr lvl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200" b="1" dirty="0" smtClean="0">
                  <a:solidFill>
                    <a:schemeClr val="tx1"/>
                  </a:solidFill>
                </a:rPr>
                <a:t>Barrier Cream</a:t>
              </a:r>
            </a:p>
            <a:p>
              <a:pPr marL="171450" lvl="0" indent="-17145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en-GB" sz="1200" dirty="0" smtClean="0">
                  <a:solidFill>
                    <a:schemeClr val="tx1"/>
                  </a:solidFill>
                </a:rPr>
                <a:t>Pea </a:t>
              </a:r>
              <a:r>
                <a:rPr lang="en-GB" sz="1200" dirty="0" smtClean="0">
                  <a:solidFill>
                    <a:schemeClr val="tx1"/>
                  </a:solidFill>
                </a:rPr>
                <a:t>size amount</a:t>
              </a:r>
            </a:p>
            <a:p>
              <a:pPr marL="171450" lvl="0" indent="-17145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en-GB" sz="1200" dirty="0" smtClean="0">
                  <a:solidFill>
                    <a:schemeClr val="tx1"/>
                  </a:solidFill>
                </a:rPr>
                <a:t>Twice a day </a:t>
              </a:r>
            </a:p>
            <a:p>
              <a:pPr lvl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200" b="1" kern="1200" dirty="0" smtClean="0">
                  <a:solidFill>
                    <a:schemeClr val="tx1"/>
                  </a:solidFill>
                </a:rPr>
                <a:t>Barrier Film</a:t>
              </a:r>
            </a:p>
            <a:p>
              <a:pPr marL="171450" lvl="0" indent="-17145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en-GB" sz="1200" dirty="0" smtClean="0">
                  <a:solidFill>
                    <a:schemeClr val="tx1"/>
                  </a:solidFill>
                </a:rPr>
                <a:t>Peri-wounds/stomas/fistu</a:t>
              </a:r>
              <a:r>
                <a:rPr lang="en-GB" sz="1200" b="1" dirty="0" smtClean="0">
                  <a:solidFill>
                    <a:schemeClr val="tx1"/>
                  </a:solidFill>
                </a:rPr>
                <a:t>la </a:t>
              </a:r>
              <a:endParaRPr lang="en-GB" sz="1200" kern="1200" dirty="0" smtClean="0">
                <a:solidFill>
                  <a:schemeClr val="tx1"/>
                </a:solidFill>
              </a:endParaRPr>
            </a:p>
          </p:txBody>
        </p:sp>
      </p:grp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94801" y="160338"/>
            <a:ext cx="6504305" cy="643436"/>
          </a:xfrm>
        </p:spPr>
        <p:txBody>
          <a:bodyPr>
            <a:normAutofit fontScale="90000"/>
          </a:bodyPr>
          <a:lstStyle/>
          <a:p>
            <a:pPr algn="ctr"/>
            <a:r>
              <a:rPr lang="en-GB" sz="3100" dirty="0" smtClean="0"/>
              <a:t>Moisture Associated Skin Damage</a:t>
            </a:r>
            <a:r>
              <a:rPr lang="en-GB" sz="1600" dirty="0" smtClean="0"/>
              <a:t/>
            </a:r>
            <a:br>
              <a:rPr lang="en-GB" sz="1600" dirty="0" smtClean="0"/>
            </a:br>
            <a:r>
              <a:rPr lang="en-GB" sz="1600" dirty="0" smtClean="0"/>
              <a:t>Incontinence / Peri-wound / Peri-</a:t>
            </a:r>
            <a:r>
              <a:rPr lang="en-GB" sz="1600" dirty="0" err="1" smtClean="0"/>
              <a:t>stomal</a:t>
            </a:r>
            <a:r>
              <a:rPr lang="en-GB" sz="1600" dirty="0" smtClean="0"/>
              <a:t> Moisture  Associated dermatitis  </a:t>
            </a:r>
            <a:r>
              <a:rPr lang="en-GB" dirty="0" smtClean="0"/>
              <a:t/>
            </a:r>
            <a:br>
              <a:rPr lang="en-GB" dirty="0" smtClean="0"/>
            </a:br>
            <a:endParaRPr lang="en-GB" sz="2700" dirty="0"/>
          </a:p>
        </p:txBody>
      </p:sp>
      <p:sp>
        <p:nvSpPr>
          <p:cNvPr id="18" name="Freeform 17"/>
          <p:cNvSpPr/>
          <p:nvPr/>
        </p:nvSpPr>
        <p:spPr>
          <a:xfrm>
            <a:off x="4657353" y="4384144"/>
            <a:ext cx="1921668" cy="2575238"/>
          </a:xfrm>
          <a:custGeom>
            <a:avLst/>
            <a:gdLst>
              <a:gd name="connsiteX0" fmla="*/ 0 w 1921668"/>
              <a:gd name="connsiteY0" fmla="*/ 0 h 1153001"/>
              <a:gd name="connsiteX1" fmla="*/ 1921668 w 1921668"/>
              <a:gd name="connsiteY1" fmla="*/ 0 h 1153001"/>
              <a:gd name="connsiteX2" fmla="*/ 1921668 w 1921668"/>
              <a:gd name="connsiteY2" fmla="*/ 1153001 h 1153001"/>
              <a:gd name="connsiteX3" fmla="*/ 0 w 1921668"/>
              <a:gd name="connsiteY3" fmla="*/ 1153001 h 1153001"/>
              <a:gd name="connsiteX4" fmla="*/ 0 w 1921668"/>
              <a:gd name="connsiteY4" fmla="*/ 0 h 1153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21668" h="1153001">
                <a:moveTo>
                  <a:pt x="0" y="0"/>
                </a:moveTo>
                <a:lnTo>
                  <a:pt x="1921668" y="0"/>
                </a:lnTo>
                <a:lnTo>
                  <a:pt x="1921668" y="1153001"/>
                </a:lnTo>
                <a:lnTo>
                  <a:pt x="0" y="1153001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68580" tIns="68580" rIns="68580" bIns="68580" numCol="1" spcCol="1270" anchor="t" anchorCtr="0">
            <a:noAutofit/>
          </a:bodyPr>
          <a:lstStyle/>
          <a:p>
            <a:pPr lvl="0" algn="l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600" b="1" dirty="0" smtClean="0">
                <a:solidFill>
                  <a:schemeClr val="bg1"/>
                </a:solidFill>
              </a:rPr>
              <a:t>Products </a:t>
            </a:r>
            <a:r>
              <a:rPr lang="en-GB" b="1" dirty="0" smtClean="0">
                <a:solidFill>
                  <a:schemeClr val="bg1"/>
                </a:solidFill>
              </a:rPr>
              <a:t> </a:t>
            </a:r>
            <a:endParaRPr lang="en-GB" sz="1800" b="1" kern="1200" dirty="0" smtClean="0">
              <a:solidFill>
                <a:schemeClr val="bg1"/>
              </a:solidFill>
            </a:endParaRPr>
          </a:p>
          <a:p>
            <a:pPr marL="114300" lvl="1" indent="-114300" algn="l" defTabSz="533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GB" sz="1200" kern="1200" dirty="0" smtClean="0"/>
              <a:t>MEDI DERMA-S</a:t>
            </a:r>
          </a:p>
          <a:p>
            <a:pPr marL="571500" lvl="2" indent="-114300" defTabSz="533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GB" sz="1200" dirty="0" smtClean="0"/>
              <a:t>Barrier Cream</a:t>
            </a:r>
          </a:p>
          <a:p>
            <a:pPr marL="571500" lvl="2" indent="-114300" defTabSz="533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GB" sz="1200" kern="1200" dirty="0" smtClean="0"/>
              <a:t>Barrier Film</a:t>
            </a:r>
          </a:p>
          <a:p>
            <a:pPr marL="114300" lvl="1" indent="-114300" algn="l" defTabSz="533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GB" sz="1200" dirty="0" smtClean="0"/>
              <a:t>MEDI DERMA-PRO</a:t>
            </a:r>
          </a:p>
          <a:p>
            <a:pPr marL="571500" lvl="2" indent="-114300" defTabSz="533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GB" sz="1200" dirty="0" smtClean="0"/>
              <a:t>Spray cleanser</a:t>
            </a:r>
          </a:p>
          <a:p>
            <a:pPr marL="571500" lvl="2" indent="-114300" defTabSz="533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GB" sz="1200" dirty="0" smtClean="0"/>
              <a:t>Protectant Ointment </a:t>
            </a:r>
          </a:p>
          <a:p>
            <a:pPr marL="114300" lvl="1" indent="-114300" algn="l" defTabSz="533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GB" sz="1200" kern="1200" dirty="0" smtClean="0"/>
              <a:t>Medihoney Barrier Cream</a:t>
            </a:r>
          </a:p>
          <a:p>
            <a:pPr marL="114300" lvl="1" indent="-114300" algn="l" defTabSz="533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GB" sz="1200" dirty="0" smtClean="0"/>
              <a:t>Cavilon Advanced</a:t>
            </a:r>
          </a:p>
          <a:p>
            <a:pPr marL="0" lvl="1" algn="l" defTabSz="533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GB" sz="1200" dirty="0" smtClean="0"/>
              <a:t>FOLLOW PRODUCT ADVICE SHEETS FOR USE </a:t>
            </a:r>
            <a:endParaRPr lang="en-GB" sz="1200" kern="1200" dirty="0" smtClean="0"/>
          </a:p>
        </p:txBody>
      </p:sp>
      <p:sp>
        <p:nvSpPr>
          <p:cNvPr id="12" name="AutoShape 2" descr="data:image/jpeg;base64,/9j/4AAQSkZJRgABAQAAAQABAAD/2wCEAAkGBxITEhUSExMVFRUXFxcXFxgVFxcVGBcVFxUXFxcYFxcYHSggGB0lHRUXITEhJSkrLi4uFx8zODMtNygtLisBCgoKDg0OGhAQGy0dHSUtLS0tLS0tLS0tLS0tLS0tLSsvLS0tLS0tLS0tLS0tLS0tLS0tLS0tLS0rLS0tKy0rLf/AABEIAMUA/wMBIgACEQEDEQH/xAAaAAACAwEBAAAAAAAAAAAAAAACAwABBAUG/8QANxAAAQMCBAMIAQQBAgcAAAAAAQACEQMhBDFBURJhcQUigZGhsdHwEzJCweFSFPEVI2JygqLC/8QAGgEAAgMBAQAAAAAAAAAAAAAAAAECAwQFBv/EACkRAAICAQQCAQMEAwAAAAAAAAABAhEDBBIhMQVBEyJRYRUykaFCcYH/2gAMAwEAAhEDEQA/AAeEpy14nD/jaNhAnbQT8rI4qcZblaOHkxyxS2yBYbLRQcsoOabTcmROkw2RFJousnBBEBMIQOCMGyQ2KcgRuQFSIBtRhLamcSRIKVUK1SBpkKpWVRSAir6VYKiB2ESgaFHBRAWVndDUcACiLTkgq2agTLoZN6e90biqDbAbBRoQBcqNVBRpQSBchRPQymRsuFXErlDKQySqKuULigDuVKHxGhB0O4XmsVTLKjmEW/Uz/tyLerTboWlepdVBXN7X7P8AyhrmmHsMt2MiHNPIjXcBZMc9rPQazT/LD8nBcFYVVRFiCCMwcweakLZdnAprs34crUzJc/DOW6mUEWGRKpiIIAkHot4SSE56S5MiW1MSgmBAwgrCpXCQyFCUTlUIAtQqAISUwLhUrUIQMjjdLrZdcvEonlUb8PVAmXUKgOyGq68K0gIFAVYCooHRHoFZCBxQFFyqJVEoCUAEXIC5USlvciySTZ6XD4J2cp78MQt1B0hMc1YNp6ycrZ5/H9mNqDZ0WIz6Hccl57F4Z9N0OEbHQ9F7l9JZ62Ha4cLhIO6shkcP9GHUaSOXnpnjqLrrfRcjxnY7mGWXbtqEiktUZqS4OJlwTxupI2NVPCpiNNlKB0SagTqeoS6qaE1QsBNaEkJrEAhjQoo1W5AwSpKtqspADxKifso3oeFAFSpKqFC1AyPCkXUY3mhqCBM8kB+QD+oo0stMzKtADJQuKDiKB1VAxhKW4oTUS31gNfDVJuuycYObqKsMlA5yUa3h93RM3WeeoS6Olh8ZJ8z4GNH0JrcPuQPVMwrLXW2nRWd5JS7Opj02PHwkd7C1LLTxLl4WsIC303BWiGQgfTRtcrSaHZlLdCFhxfZ4dcC/JdgtBSHMSVrlCnGM1UlZ5x9Bzc8t1GruPpaFc3EYQtuLj1CvhmvhnJ1Gg2/Vj5/Bj1Q1QjeFbhZXpnLkmjLCYxLciplMSHtUcoxWUEgQiKGFYKATLIQuRISkMAKFRC5Ag2pdXJWXIHuQNkOSAFLfXa3NwHXPyWavjwMhPX7Ki5xj2X4tNly/tRsLlnq4po5nlHvkuf8A6k1DBcB/6j390ssym2t/RUTz/Y6mHxfvIzRXxJOw6fOaU0m8D7yCnAXaADWAZXSweDBF1mlNvs6mLBHGvpVCcNRLrk+a6mHw261UsLlC0ClCrLGDRYNloDFdNPA5Joizg4HGDUrtUMTZePw5/wBtV08JiSOa1tUc6GSz1lKojcuVhMUDC6VOqCkXDYsgc4BFxpZMookiqjZ1SHtjJaHi2U8kP450jqk0OzlVsNMkWO26xgRIOfNdyowzkOqCpSacwiORxMufRwy89M85WCqmV16mDZklHs9oOyvWePswS8XkXTTMrSilN/0yF1KNU/miQ/T832X8iSVUpho9FPxJfPAF47P9v7AlA+ojqNi6Q90fYUXqIotj4zM+6QRckuxDR/X2FnxFeLwSOV0r85doq3qX6NWPxEe5ysbVxoGQz336BZjXe+YyGd4HiVVamTomsG4BOhsSDpn19VXLLKRuhosWP9sTK3DkzEBxvIPwidhXmxecoMC5AJ18cytop373ymtHJQ7NcVSMOHwbWAwASczYe+aY6hkTr7eC2GnNhff+/NP/AARHNDVjtIzUqB0b4karq4WlAj+vRDTaRmFsp0x9yS2ibDpNT20VdEjKLpjjyPsiipsjWAInAIC5VxcwgDxVSn+4Z6rQwzdWAlN7pytpy5dF0MkfaPOaTN/hL/hswuIIMSu3hcSCF5+Z5p1B0LPR1YSPTscCnNjfzXKwldbW1uaaZYaQ5McIEzKyHE6R/CJlZxGXM8vu6TZJIc64WLEPi3utLuKDFztz2SqtOYmx+6quXJZFHOcQbxBsJ91Zq2vGyOrGnos5AkZ/T6KHRbVjSbTn6IXNlGGCOR9M0bSAEWLaYajCknXSFurzlquZiKhGceCiy2MLAxDjvG6xsplxLWz7RzIKZiT3c45nZYGcbHOfxyW5GZJBEi3Qwoy4L8WLczpDs6m0d6rFjBF+8DsN4jPMjwYeyLcbajSObg3KRBBu3pMmDaIKydnVXkucAGujItjOMpEjqulToVHAioOJuznNAEZXGk9Mk1P00PJjcXw+DlV8QGPFKx4jAzsNDdaG0WznBOeVudkzFdluBH42tc5pvnPdcHAcWZ/cDyA5rNica9stFB7TF7hxmcwYsOVlHb7TIuFv6R1Rn6otIgOOnSTE6JDcU1jWcbmOL7t4SAAMu8P2n919Dku0XB1FpcwFwBvwm8x4m8nx5LFU7NL2OD2NFiZsNoEAG3lci6lGVP7jajtp8B0HZQBH8c1spOA11ym335XCo1PwOA4m8D4EGIpuyEEE26rtEEXzjO2Z1hXxdrgyT+l0aiBM8/b+h6ptMz981zW1Sdh63nfRb6NQD7KjILNjCeislZxiAiNYalRItBOdzS3U+ZROxGySKx3URnCAUc1HCi654pOjM3OD4HfqnyQgqttbS6GjVWXJGmdnS5lkjz2b8NWvmt7am8rktffJam1LKls6UDacROv3xXQbUMW8xve3lK4LWSV1MI51gesxsdVFOy5oeaggDbTboieNRf18kFSg7SD1N0DKsSMvj6SmSjQJdvHTJZak5jPy6o6z7/b+GiUKg5FVtF6iJp8QdMnxPh9K1PdcxOts80WEYIl2mXNXiqrBbIneTA8E1DgfboTUrCL+axVRxAgAdddMt/7RUmueTw5DMnnlCezDCkCT3yTF4Avtyuq2y5bYcezBUot4w7icIiTECY0OfPwSe0+yw4t4SYAEy6GazwgAWyMQP5PU7RwgqhgkNkmS25DRFxe1pN1gxNOi1zX94cE97ikkTHebe9xCF0NTtqmJBpNPEON1+LjLpuAZ4s7WE29lrw/areCBZmZFwdRxdY9ui5VWoKbOBocQXA2FpIkNH3dc78L3O/cDmQ2cv6F+k7KNWXPEprk9PiqRLQ9kEkDLuCwHe7oAzgQdXAXhHQZ+QO/KAOG0l3CeOMrZ+PJcOmX1WhvHBa6SL8Ia4xn1OZ1K6T6UkuAEyINxxNjvEbHbqmynbtjTYztfFPo/jptAL3HPvOEEHfmL8jklO7TquqtYG92ASIDjObuFx6W6xNkz81NwuAC125OosctWg+CVUEc/UxOnNNMhCkuf7MHaGEL3EhpYM+HLivOpkCYzGQzkX79esySAeKTGusGZXnsTj2taOMOFwCYIjYkeXktOHxk99omZvnnr6bq6NpcFGeVtHSp9P5yOuyc4mxsLTeTtlCxMr2FgDFy8jxQPxJNyZncGPZNlNs3MrglObUhcum+83PTJbadUFVtE7NbamyBwlKbVA+lWKnRRFZme1LAWqoEhzV1zxQmoZELMWxcLQTmhScU1RZiyOElJEa8EJ9F9rLmV3cPQ+yfhK1+SwTVcHpME1NJo7eGbMWuurxQyPsT6Ln4LJbALT/sklRp7NbnZR4KvyCbgbZBLLovKU9/8pOQ0h1WmwNJAGRjXwXEqEA5RsumysQSNMiCseNwYd3mgA5X/AISkW43TpiK2KsIt/axVKkybGI1znb7qjr4dw5/f6KzMIghzZOig22a8bidBlRou0jSTBMSZIO2l0Ix7GkQXB0kZcU2zBlYZjiBmCN4uDZYyyoZbJIIgEEjXXqq5WiaxQdtmz/ibnEsa0i+kGBAGm+fgiqupNEPBLsy7M2IgHbqufUgAhsh0Dui9+swZWxx4aPEW8JNoBEHTiNpHRCTYT2xSHV/xik4uDI7sFxI4eLih54bFoLdje0b8OjWoOeQ+pAtEAhruhdfnf/JTGV+Oo1tIHgYRF7OdH6jPO8clKfZzJLnuDnG/3krEkuyLm0uOLOjS7QoBvC10AnL9u1x8ptPE98U2ODmxJh36O9BBIORmy81iR3jwHW+g6XVUsW5hltyY4tRM2n2Utm7oz5JvHbkz2Lm4aC4Q4AkGxz1Mk946SFixtT8NEnhBfJgvmWttEC0xKwNNc34diwHutB0JaIJ6JruzXulz6kE7SY81OOCbOZk1+OCq7FVi0gPqX7u0B5OduUjJYez3ONUlkhsRAJGe3NOxPZBcbvdOwjWPhacP2TAzPp8K1YGit+Ux7aocGZfZurc8CwjxKg7N3Lj/AORQP7OaNJ6k/KfwP7lD8nH0h7MY0DMT1RtxQ0Kxs7PZ/iPJPZ2c3a3U+yPg/JH9Rv0aaVX6Fpp1VjZgGDQKjgmbJfAL9R/B13hZ3tWhKrLYjisyDXyVFgRU2yCRv/AUcxMEYu0KXcJGYv4DP09knBvn0W97VzcJS4Xlm2XTRZtRH2dfxuXnYz12CfoNLLa3K+f30XLwGIsATf3XUpaE5LMdsMztZC1kfKbTEoioyJCXBLqUuqeGpoYUIVnKqUpnfdczGUoJGR+6r0FWlPgufjKQIJ2RIshOjz9SVA0mIOm0AJ1VoJgp1Gha3kq0rNEs+1GEHMgyZmVmxTc5v01K116gZPFYe6zUaVWp+kcDTq4SfBvyR4qxY5PhGaeshB7pnEH/AC5cc8gJ5kH2WrDirU/QwtGpPdHyfJejwnZ9OmDdxJzJiT6WHJaWsYNCtMNOvZys/mZSbWNUjl0uyWwPyEOOwED5PitlPDNAIDQB5ey0yzb1U4hEAdf6ur1FLo5OXNPI7k7E06Y38kRpTr6Sjb1joB7ogB/1efwmUif9NzHkflR9ONW+fymwNvO/uq6WQAnhO4+9EtzfsfK0uJQFpSGhDWfck7g6+auExoISGKg81XD19E1zihLigLNoCyY51lqWLFPhTKLIQABp7dEp0rfwgiFirUCLgqQrEOfusuIiQ8dD7j+fNaXO0NlnrNz5qM42qLsGX45qRtwVa8r0mFMheLwzjIGo9167CVmjug5CLnM/HLksHTPVwmpRTOiwjJG5oWdj9ryjpu3Q1ZNmgIKlUBWXrFWBIPXNFEExtV9uay1AADrbRSq2y5+NxvAL3JsAMyeSW2xTmoq2zLi6MGcozm1t5WRuKfUtTEN/zP8A879fdQU31HS+OHRoy6u3K3Awr4YEuWcnU+Rb4h/Iqh2e0d4947m5/rwWmQLIOJUtCSOXKUpO2yyhVhXCYioRKIgEBYtisBWwK4SCwQoUUKQgVsAhSEaqEDsoBWVaohILFlQtTuHmq8UUOwiCsde5A5hanOdusrbvCkVWb2oXEKNKKAUIT5MtVgK5+JpxcLsGgEqvhA4KQrOKBcEG+2/9rrtqQ62R7w8d+eazP7ObrdIxDiyCTIynbqs+bFfKOvodYo1GR6WjXkTPVN4ua89Qxg3W9uPG4WVHa3p8o67HkZqnVguNV7UYMzfkJPgAsNXHVH2A4G+biPYeqtjBsyZtVDH2dTH9qsZzOjREn4HMriYf8lR/G/Plk0aAfOqeMK05Z68+pzK1Um8IhaIQSOPqdVLLwug2sCn47qcarjVlGPkstUAUA1KtqKHYXCqUUAQFlBHwqhmii6BgMGasq4uVcBIVlFQqyqLUBZRCjQihQNQBXCFIRQrSCwBCGANExQhBKxFRyRhf1+CbVKHBNu7wCZXya4VQrUCBlQrhXCooEIrCUl2HaRBC1PCXCYdHJqdmgZEgaQYQswQ1LvM/xC65CA0hooNIvWSdUmzHTptbkPvNPa1GaaoKfZTbXZGiE1jkLRZWEUPdQZVFQIoSpj3p8AqwVfCra1ANosOKgRCFAmhMoBGcwoAijUpBYvVWRdXZEBKZFlAKoR8KIU0h2Bwq+BHwqQgAfxqixGQqQMCFRCZdCkMw1UeByPVRRBFmlwQqKIAiJRRMfoBxSnBRRNEGQqyoohkkCVTmqKKJNgjNEwKKKbKxsImBRRBFdlkKAKKKLJBQrlRRNDKZ980fDdRRJgRw7yaTAUUTIgEo+JRRBIkqg5RRIb7JxKSrUQ+g9lSgm/3koogb6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3" name="AutoShape 4" descr="data:image/jpeg;base64,/9j/4AAQSkZJRgABAQAAAQABAAD/2wCEAAkGBxITEhUSExMVFRUXFxcXFxgVFxcVGBcVFxUXFxcYFxcYHSggGB0lHRUXITEhJSkrLi4uFx8zODMtNygtLisBCgoKDg0OGhAQGy0dHSUtLS0tLS0tLS0tLS0tLS0tLSsvLS0tLS0tLS0tLS0tLS0tLS0tLS0tLS0rLS0tKy0rLf/AABEIAMUA/wMBIgACEQEDEQH/xAAaAAACAwEBAAAAAAAAAAAAAAACAwABBAUG/8QANxAAAQMCBAMIAQQBAgcAAAAAAQACEQMhBDFBURJhcQUigZGhsdHwEzJCweFSFPEVI2JygqLC/8QAGgEAAgMBAQAAAAAAAAAAAAAAAAECAwQFBv/EACkRAAICAQQCAQMEAwAAAAAAAAABAhEDBBIhMQVBEyJRYRUykaFCcYH/2gAMAwEAAhEDEQA/AAeEpy14nD/jaNhAnbQT8rI4qcZblaOHkxyxS2yBYbLRQcsoOabTcmROkw2RFJousnBBEBMIQOCMGyQ2KcgRuQFSIBtRhLamcSRIKVUK1SBpkKpWVRSAir6VYKiB2ESgaFHBRAWVndDUcACiLTkgq2agTLoZN6e90biqDbAbBRoQBcqNVBRpQSBchRPQymRsuFXErlDKQySqKuULigDuVKHxGhB0O4XmsVTLKjmEW/Uz/tyLerTboWlepdVBXN7X7P8AyhrmmHsMt2MiHNPIjXcBZMc9rPQazT/LD8nBcFYVVRFiCCMwcweakLZdnAprs34crUzJc/DOW6mUEWGRKpiIIAkHot4SSE56S5MiW1MSgmBAwgrCpXCQyFCUTlUIAtQqAISUwLhUrUIQMjjdLrZdcvEonlUb8PVAmXUKgOyGq68K0gIFAVYCooHRHoFZCBxQFFyqJVEoCUAEXIC5USlvciySTZ6XD4J2cp78MQt1B0hMc1YNp6ycrZ5/H9mNqDZ0WIz6Hccl57F4Z9N0OEbHQ9F7l9JZ62Ha4cLhIO6shkcP9GHUaSOXnpnjqLrrfRcjxnY7mGWXbtqEiktUZqS4OJlwTxupI2NVPCpiNNlKB0SagTqeoS6qaE1QsBNaEkJrEAhjQoo1W5AwSpKtqspADxKifso3oeFAFSpKqFC1AyPCkXUY3mhqCBM8kB+QD+oo0stMzKtADJQuKDiKB1VAxhKW4oTUS31gNfDVJuuycYObqKsMlA5yUa3h93RM3WeeoS6Olh8ZJ8z4GNH0JrcPuQPVMwrLXW2nRWd5JS7Opj02PHwkd7C1LLTxLl4WsIC303BWiGQgfTRtcrSaHZlLdCFhxfZ4dcC/JdgtBSHMSVrlCnGM1UlZ5x9Bzc8t1GruPpaFc3EYQtuLj1CvhmvhnJ1Gg2/Vj5/Bj1Q1QjeFbhZXpnLkmjLCYxLciplMSHtUcoxWUEgQiKGFYKATLIQuRISkMAKFRC5Ag2pdXJWXIHuQNkOSAFLfXa3NwHXPyWavjwMhPX7Ki5xj2X4tNly/tRsLlnq4po5nlHvkuf8A6k1DBcB/6j390ssym2t/RUTz/Y6mHxfvIzRXxJOw6fOaU0m8D7yCnAXaADWAZXSweDBF1mlNvs6mLBHGvpVCcNRLrk+a6mHw261UsLlC0ClCrLGDRYNloDFdNPA5Joizg4HGDUrtUMTZePw5/wBtV08JiSOa1tUc6GSz1lKojcuVhMUDC6VOqCkXDYsgc4BFxpZMookiqjZ1SHtjJaHi2U8kP450jqk0OzlVsNMkWO26xgRIOfNdyowzkOqCpSacwiORxMufRwy89M85WCqmV16mDZklHs9oOyvWePswS8XkXTTMrSilN/0yF1KNU/miQ/T832X8iSVUpho9FPxJfPAF47P9v7AlA+ojqNi6Q90fYUXqIotj4zM+6QRckuxDR/X2FnxFeLwSOV0r85doq3qX6NWPxEe5ysbVxoGQz336BZjXe+YyGd4HiVVamTomsG4BOhsSDpn19VXLLKRuhosWP9sTK3DkzEBxvIPwidhXmxecoMC5AJ18cytop373ymtHJQ7NcVSMOHwbWAwASczYe+aY6hkTr7eC2GnNhff+/NP/AARHNDVjtIzUqB0b4karq4WlAj+vRDTaRmFsp0x9yS2ibDpNT20VdEjKLpjjyPsiipsjWAInAIC5VxcwgDxVSn+4Z6rQwzdWAlN7pytpy5dF0MkfaPOaTN/hL/hswuIIMSu3hcSCF5+Z5p1B0LPR1YSPTscCnNjfzXKwldbW1uaaZYaQ5McIEzKyHE6R/CJlZxGXM8vu6TZJIc64WLEPi3utLuKDFztz2SqtOYmx+6quXJZFHOcQbxBsJ91Zq2vGyOrGnos5AkZ/T6KHRbVjSbTn6IXNlGGCOR9M0bSAEWLaYajCknXSFurzlquZiKhGceCiy2MLAxDjvG6xsplxLWz7RzIKZiT3c45nZYGcbHOfxyW5GZJBEi3Qwoy4L8WLczpDs6m0d6rFjBF+8DsN4jPMjwYeyLcbajSObg3KRBBu3pMmDaIKydnVXkucAGujItjOMpEjqulToVHAioOJuznNAEZXGk9Mk1P00PJjcXw+DlV8QGPFKx4jAzsNDdaG0WznBOeVudkzFdluBH42tc5pvnPdcHAcWZ/cDyA5rNica9stFB7TF7hxmcwYsOVlHb7TIuFv6R1Rn6otIgOOnSTE6JDcU1jWcbmOL7t4SAAMu8P2n919Dku0XB1FpcwFwBvwm8x4m8nx5LFU7NL2OD2NFiZsNoEAG3lci6lGVP7jajtp8B0HZQBH8c1spOA11ym335XCo1PwOA4m8D4EGIpuyEEE26rtEEXzjO2Z1hXxdrgyT+l0aiBM8/b+h6ptMz981zW1Sdh63nfRb6NQD7KjILNjCeislZxiAiNYalRItBOdzS3U+ZROxGySKx3URnCAUc1HCi654pOjM3OD4HfqnyQgqttbS6GjVWXJGmdnS5lkjz2b8NWvmt7am8rktffJam1LKls6UDacROv3xXQbUMW8xve3lK4LWSV1MI51gesxsdVFOy5oeaggDbTboieNRf18kFSg7SD1N0DKsSMvj6SmSjQJdvHTJZak5jPy6o6z7/b+GiUKg5FVtF6iJp8QdMnxPh9K1PdcxOts80WEYIl2mXNXiqrBbIneTA8E1DgfboTUrCL+axVRxAgAdddMt/7RUmueTw5DMnnlCezDCkCT3yTF4Avtyuq2y5bYcezBUot4w7icIiTECY0OfPwSe0+yw4t4SYAEy6GazwgAWyMQP5PU7RwgqhgkNkmS25DRFxe1pN1gxNOi1zX94cE97ikkTHebe9xCF0NTtqmJBpNPEON1+LjLpuAZ4s7WE29lrw/areCBZmZFwdRxdY9ui5VWoKbOBocQXA2FpIkNH3dc78L3O/cDmQ2cv6F+k7KNWXPEprk9PiqRLQ9kEkDLuCwHe7oAzgQdXAXhHQZ+QO/KAOG0l3CeOMrZ+PJcOmX1WhvHBa6SL8Ia4xn1OZ1K6T6UkuAEyINxxNjvEbHbqmynbtjTYztfFPo/jptAL3HPvOEEHfmL8jklO7TquqtYG92ASIDjObuFx6W6xNkz81NwuAC125OosctWg+CVUEc/UxOnNNMhCkuf7MHaGEL3EhpYM+HLivOpkCYzGQzkX79esySAeKTGusGZXnsTj2taOMOFwCYIjYkeXktOHxk99omZvnnr6bq6NpcFGeVtHSp9P5yOuyc4mxsLTeTtlCxMr2FgDFy8jxQPxJNyZncGPZNlNs3MrglObUhcum+83PTJbadUFVtE7NbamyBwlKbVA+lWKnRRFZme1LAWqoEhzV1zxQmoZELMWxcLQTmhScU1RZiyOElJEa8EJ9F9rLmV3cPQ+yfhK1+SwTVcHpME1NJo7eGbMWuurxQyPsT6Ln4LJbALT/sklRp7NbnZR4KvyCbgbZBLLovKU9/8pOQ0h1WmwNJAGRjXwXEqEA5RsumysQSNMiCseNwYd3mgA5X/AISkW43TpiK2KsIt/axVKkybGI1znb7qjr4dw5/f6KzMIghzZOig22a8bidBlRou0jSTBMSZIO2l0Ix7GkQXB0kZcU2zBlYZjiBmCN4uDZYyyoZbJIIgEEjXXqq5WiaxQdtmz/ibnEsa0i+kGBAGm+fgiqupNEPBLsy7M2IgHbqufUgAhsh0Dui9+swZWxx4aPEW8JNoBEHTiNpHRCTYT2xSHV/xik4uDI7sFxI4eLih54bFoLdje0b8OjWoOeQ+pAtEAhruhdfnf/JTGV+Oo1tIHgYRF7OdH6jPO8clKfZzJLnuDnG/3krEkuyLm0uOLOjS7QoBvC10AnL9u1x8ptPE98U2ODmxJh36O9BBIORmy81iR3jwHW+g6XVUsW5hltyY4tRM2n2Utm7oz5JvHbkz2Lm4aC4Q4AkGxz1Mk946SFixtT8NEnhBfJgvmWttEC0xKwNNc34diwHutB0JaIJ6JruzXulz6kE7SY81OOCbOZk1+OCq7FVi0gPqX7u0B5OduUjJYez3ONUlkhsRAJGe3NOxPZBcbvdOwjWPhacP2TAzPp8K1YGit+Ux7aocGZfZurc8CwjxKg7N3Lj/AORQP7OaNJ6k/KfwP7lD8nH0h7MY0DMT1RtxQ0Kxs7PZ/iPJPZ2c3a3U+yPg/JH9Rv0aaVX6Fpp1VjZgGDQKjgmbJfAL9R/B13hZ3tWhKrLYjisyDXyVFgRU2yCRv/AUcxMEYu0KXcJGYv4DP09knBvn0W97VzcJS4Xlm2XTRZtRH2dfxuXnYz12CfoNLLa3K+f30XLwGIsATf3XUpaE5LMdsMztZC1kfKbTEoioyJCXBLqUuqeGpoYUIVnKqUpnfdczGUoJGR+6r0FWlPgufjKQIJ2RIshOjz9SVA0mIOm0AJ1VoJgp1Gha3kq0rNEs+1GEHMgyZmVmxTc5v01K116gZPFYe6zUaVWp+kcDTq4SfBvyR4qxY5PhGaeshB7pnEH/AC5cc8gJ5kH2WrDirU/QwtGpPdHyfJejwnZ9OmDdxJzJiT6WHJaWsYNCtMNOvZys/mZSbWNUjl0uyWwPyEOOwED5PitlPDNAIDQB5ey0yzb1U4hEAdf6ur1FLo5OXNPI7k7E06Y38kRpTr6Sjb1joB7ogB/1efwmUif9NzHkflR9ONW+fymwNvO/uq6WQAnhO4+9EtzfsfK0uJQFpSGhDWfck7g6+auExoISGKg81XD19E1zihLigLNoCyY51lqWLFPhTKLIQABp7dEp0rfwgiFirUCLgqQrEOfusuIiQ8dD7j+fNaXO0NlnrNz5qM42qLsGX45qRtwVa8r0mFMheLwzjIGo9167CVmjug5CLnM/HLksHTPVwmpRTOiwjJG5oWdj9ryjpu3Q1ZNmgIKlUBWXrFWBIPXNFEExtV9uay1AADrbRSq2y5+NxvAL3JsAMyeSW2xTmoq2zLi6MGcozm1t5WRuKfUtTEN/zP8A879fdQU31HS+OHRoy6u3K3Awr4YEuWcnU+Rb4h/Iqh2e0d4947m5/rwWmQLIOJUtCSOXKUpO2yyhVhXCYioRKIgEBYtisBWwK4SCwQoUUKQgVsAhSEaqEDsoBWVaohILFlQtTuHmq8UUOwiCsde5A5hanOdusrbvCkVWb2oXEKNKKAUIT5MtVgK5+JpxcLsGgEqvhA4KQrOKBcEG+2/9rrtqQ62R7w8d+eazP7ObrdIxDiyCTIynbqs+bFfKOvodYo1GR6WjXkTPVN4ua89Qxg3W9uPG4WVHa3p8o67HkZqnVguNV7UYMzfkJPgAsNXHVH2A4G+biPYeqtjBsyZtVDH2dTH9qsZzOjREn4HMriYf8lR/G/Plk0aAfOqeMK05Z68+pzK1Um8IhaIQSOPqdVLLwug2sCn47qcarjVlGPkstUAUA1KtqKHYXCqUUAQFlBHwqhmii6BgMGasq4uVcBIVlFQqyqLUBZRCjQihQNQBXCFIRQrSCwBCGANExQhBKxFRyRhf1+CbVKHBNu7wCZXya4VQrUCBlQrhXCooEIrCUl2HaRBC1PCXCYdHJqdmgZEgaQYQswQ1LvM/xC65CA0hooNIvWSdUmzHTptbkPvNPa1GaaoKfZTbXZGiE1jkLRZWEUPdQZVFQIoSpj3p8AqwVfCra1ANosOKgRCFAmhMoBGcwoAijUpBYvVWRdXZEBKZFlAKoR8KIU0h2Bwq+BHwqQgAfxqixGQqQMCFRCZdCkMw1UeByPVRRBFmlwQqKIAiJRRMfoBxSnBRRNEGQqyoohkkCVTmqKKJNgjNEwKKKbKxsImBRRBFdlkKAKKKLJBQrlRRNDKZ980fDdRRJgRw7yaTAUUTIgEo+JRRBIkqg5RRIb7JxKSrUQ+g9lSgm/3koogb6P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1" name="Freeform 20"/>
          <p:cNvSpPr/>
          <p:nvPr/>
        </p:nvSpPr>
        <p:spPr>
          <a:xfrm>
            <a:off x="367406" y="861221"/>
            <a:ext cx="1921668" cy="3920002"/>
          </a:xfrm>
          <a:custGeom>
            <a:avLst/>
            <a:gdLst>
              <a:gd name="connsiteX0" fmla="*/ 0 w 1921668"/>
              <a:gd name="connsiteY0" fmla="*/ 0 h 1153001"/>
              <a:gd name="connsiteX1" fmla="*/ 1921668 w 1921668"/>
              <a:gd name="connsiteY1" fmla="*/ 0 h 1153001"/>
              <a:gd name="connsiteX2" fmla="*/ 1921668 w 1921668"/>
              <a:gd name="connsiteY2" fmla="*/ 1153001 h 1153001"/>
              <a:gd name="connsiteX3" fmla="*/ 0 w 1921668"/>
              <a:gd name="connsiteY3" fmla="*/ 1153001 h 1153001"/>
              <a:gd name="connsiteX4" fmla="*/ 0 w 1921668"/>
              <a:gd name="connsiteY4" fmla="*/ 0 h 1153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21668" h="1153001">
                <a:moveTo>
                  <a:pt x="0" y="0"/>
                </a:moveTo>
                <a:lnTo>
                  <a:pt x="1921668" y="0"/>
                </a:lnTo>
                <a:lnTo>
                  <a:pt x="1921668" y="1153001"/>
                </a:lnTo>
                <a:lnTo>
                  <a:pt x="0" y="1153001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68580" tIns="68580" rIns="68580" bIns="68580" numCol="1" spcCol="1270" anchor="t" anchorCtr="0">
            <a:noAutofit/>
          </a:bodyPr>
          <a:lstStyle/>
          <a:p>
            <a:pPr lvl="0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600" b="1" dirty="0" smtClean="0">
                <a:solidFill>
                  <a:srgbClr val="00B050"/>
                </a:solidFill>
              </a:rPr>
              <a:t>SAFE</a:t>
            </a:r>
          </a:p>
          <a:p>
            <a:pPr lvl="0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600" b="1" dirty="0" smtClean="0">
                <a:solidFill>
                  <a:srgbClr val="523178"/>
                </a:solidFill>
              </a:rPr>
              <a:t>Management </a:t>
            </a:r>
            <a:r>
              <a:rPr lang="en-GB" sz="1600" b="1" dirty="0">
                <a:solidFill>
                  <a:srgbClr val="523178"/>
                </a:solidFill>
              </a:rPr>
              <a:t>of at risk skin </a:t>
            </a:r>
          </a:p>
          <a:p>
            <a:pPr marL="0" lvl="1" defTabSz="533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GB" sz="1200" b="1" dirty="0" smtClean="0">
                <a:solidFill>
                  <a:srgbClr val="67686B"/>
                </a:solidFill>
              </a:rPr>
              <a:t>Identify patients at risk</a:t>
            </a:r>
          </a:p>
          <a:p>
            <a:pPr marL="114300" lvl="1" indent="-114300" defTabSz="533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Char char="••"/>
            </a:pPr>
            <a:r>
              <a:rPr lang="en-GB" sz="1200" dirty="0" smtClean="0">
                <a:solidFill>
                  <a:srgbClr val="67686B"/>
                </a:solidFill>
              </a:rPr>
              <a:t>Incontinence ( requires assessment) </a:t>
            </a:r>
          </a:p>
          <a:p>
            <a:pPr marL="114300" lvl="1" indent="-114300" defTabSz="533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Char char="••"/>
            </a:pPr>
            <a:r>
              <a:rPr lang="en-GB" sz="1200" dirty="0" smtClean="0">
                <a:solidFill>
                  <a:srgbClr val="67686B"/>
                </a:solidFill>
              </a:rPr>
              <a:t>With high risk areas</a:t>
            </a:r>
          </a:p>
          <a:p>
            <a:pPr marL="0" lvl="1" defTabSz="533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GB" sz="1200" b="1" dirty="0" smtClean="0">
                <a:solidFill>
                  <a:srgbClr val="67686B"/>
                </a:solidFill>
              </a:rPr>
              <a:t>Identify areas at risk</a:t>
            </a:r>
          </a:p>
          <a:p>
            <a:pPr marL="114300" lvl="1" indent="-114300" defTabSz="533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Char char="••"/>
            </a:pPr>
            <a:r>
              <a:rPr lang="en-GB" sz="1200" dirty="0" smtClean="0">
                <a:solidFill>
                  <a:srgbClr val="67686B"/>
                </a:solidFill>
              </a:rPr>
              <a:t>Peri-wounds</a:t>
            </a:r>
          </a:p>
          <a:p>
            <a:pPr marL="114300" lvl="1" indent="-114300" defTabSz="533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Char char="••"/>
            </a:pPr>
            <a:r>
              <a:rPr lang="en-GB" sz="1200" dirty="0" smtClean="0">
                <a:solidFill>
                  <a:srgbClr val="67686B"/>
                </a:solidFill>
              </a:rPr>
              <a:t>Fistulas</a:t>
            </a:r>
          </a:p>
          <a:p>
            <a:pPr marL="114300" lvl="1" indent="-114300" defTabSz="533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Char char="••"/>
            </a:pPr>
            <a:r>
              <a:rPr lang="en-GB" sz="1200" dirty="0" smtClean="0">
                <a:solidFill>
                  <a:srgbClr val="67686B"/>
                </a:solidFill>
              </a:rPr>
              <a:t>Stoma sites</a:t>
            </a:r>
          </a:p>
          <a:p>
            <a:pPr marL="114300" lvl="1" indent="-114300" defTabSz="533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Char char="••"/>
            </a:pPr>
            <a:r>
              <a:rPr lang="en-GB" sz="1200" dirty="0" smtClean="0">
                <a:solidFill>
                  <a:srgbClr val="67686B"/>
                </a:solidFill>
              </a:rPr>
              <a:t>Skin folds</a:t>
            </a:r>
          </a:p>
          <a:p>
            <a:pPr marL="114300" lvl="1" indent="-114300" defTabSz="533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Char char="••"/>
            </a:pPr>
            <a:r>
              <a:rPr lang="en-GB" sz="1200" dirty="0" smtClean="0">
                <a:solidFill>
                  <a:srgbClr val="67686B"/>
                </a:solidFill>
              </a:rPr>
              <a:t>Gluteal Cleft </a:t>
            </a:r>
          </a:p>
          <a:p>
            <a:pPr marL="0" lvl="1" defTabSz="533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GB" sz="1200" dirty="0">
                <a:solidFill>
                  <a:srgbClr val="67686B"/>
                </a:solidFill>
              </a:rPr>
              <a:t>K</a:t>
            </a:r>
            <a:r>
              <a:rPr lang="en-GB" sz="1200" dirty="0" smtClean="0">
                <a:solidFill>
                  <a:srgbClr val="67686B"/>
                </a:solidFill>
              </a:rPr>
              <a:t>eep skin clean and dry </a:t>
            </a:r>
          </a:p>
          <a:p>
            <a:pPr marL="0" lvl="1" defTabSz="533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GB" sz="1200" dirty="0" smtClean="0">
                <a:solidFill>
                  <a:srgbClr val="67686B"/>
                </a:solidFill>
              </a:rPr>
              <a:t>Utilise skin barrier product if at high risk of damage </a:t>
            </a:r>
            <a:endParaRPr lang="en-GB" sz="1200" dirty="0">
              <a:solidFill>
                <a:srgbClr val="67686B"/>
              </a:solidFill>
            </a:endParaRPr>
          </a:p>
          <a:p>
            <a:pPr marL="0" lvl="1" defTabSz="533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GB" sz="1200" dirty="0" smtClean="0">
                <a:solidFill>
                  <a:srgbClr val="FF0000"/>
                </a:solidFill>
              </a:rPr>
              <a:t>REMEMBER</a:t>
            </a:r>
            <a:r>
              <a:rPr lang="en-GB" sz="1200" dirty="0" smtClean="0">
                <a:solidFill>
                  <a:srgbClr val="67686B"/>
                </a:solidFill>
              </a:rPr>
              <a:t>  to address the cause of the moisture or manage effectively</a:t>
            </a:r>
            <a:endParaRPr lang="en-GB" sz="1200" dirty="0">
              <a:solidFill>
                <a:srgbClr val="67686B"/>
              </a:solidFill>
            </a:endParaRPr>
          </a:p>
        </p:txBody>
      </p:sp>
      <p:sp>
        <p:nvSpPr>
          <p:cNvPr id="16" name="Freeform 15"/>
          <p:cNvSpPr/>
          <p:nvPr/>
        </p:nvSpPr>
        <p:spPr>
          <a:xfrm>
            <a:off x="356053" y="7509356"/>
            <a:ext cx="1933021" cy="1324240"/>
          </a:xfrm>
          <a:custGeom>
            <a:avLst/>
            <a:gdLst>
              <a:gd name="connsiteX0" fmla="*/ 0 w 1921668"/>
              <a:gd name="connsiteY0" fmla="*/ 0 h 1153001"/>
              <a:gd name="connsiteX1" fmla="*/ 1921668 w 1921668"/>
              <a:gd name="connsiteY1" fmla="*/ 0 h 1153001"/>
              <a:gd name="connsiteX2" fmla="*/ 1921668 w 1921668"/>
              <a:gd name="connsiteY2" fmla="*/ 1153001 h 1153001"/>
              <a:gd name="connsiteX3" fmla="*/ 0 w 1921668"/>
              <a:gd name="connsiteY3" fmla="*/ 1153001 h 1153001"/>
              <a:gd name="connsiteX4" fmla="*/ 0 w 1921668"/>
              <a:gd name="connsiteY4" fmla="*/ 0 h 1153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21668" h="1153001">
                <a:moveTo>
                  <a:pt x="0" y="0"/>
                </a:moveTo>
                <a:lnTo>
                  <a:pt x="1921668" y="0"/>
                </a:lnTo>
                <a:lnTo>
                  <a:pt x="1921668" y="1153001"/>
                </a:lnTo>
                <a:lnTo>
                  <a:pt x="0" y="1153001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68580" tIns="68580" rIns="68580" bIns="68580" numCol="1" spcCol="1270" anchor="t" anchorCtr="0">
            <a:noAutofit/>
          </a:bodyPr>
          <a:lstStyle/>
          <a:p>
            <a:pPr lvl="0" algn="l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600" b="1" kern="1200" dirty="0" smtClean="0">
                <a:solidFill>
                  <a:schemeClr val="bg1"/>
                </a:solidFill>
              </a:rPr>
              <a:t>MEDI DERMA-Pro</a:t>
            </a:r>
          </a:p>
          <a:p>
            <a:pPr lvl="0" algn="l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600" b="1" u="sng" dirty="0" smtClean="0">
                <a:solidFill>
                  <a:srgbClr val="D6A300"/>
                </a:solidFill>
              </a:rPr>
              <a:t>SECOND LINE</a:t>
            </a:r>
            <a:endParaRPr lang="en-GB" sz="1600" b="1" u="sng" kern="1200" dirty="0" smtClean="0">
              <a:solidFill>
                <a:srgbClr val="D6A300"/>
              </a:solidFill>
            </a:endParaRPr>
          </a:p>
          <a:p>
            <a:pPr lvl="0" algn="l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200" b="1" dirty="0" smtClean="0">
                <a:solidFill>
                  <a:schemeClr val="bg1"/>
                </a:solidFill>
              </a:rPr>
              <a:t>For moderate and severe skin damage </a:t>
            </a:r>
          </a:p>
          <a:p>
            <a:pPr lvl="0" algn="l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200" b="1" dirty="0" smtClean="0">
                <a:solidFill>
                  <a:schemeClr val="tx1"/>
                </a:solidFill>
              </a:rPr>
              <a:t>Cleanser and ointment</a:t>
            </a:r>
          </a:p>
          <a:p>
            <a:pPr lvl="0" algn="l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GB" sz="1200" kern="1200" dirty="0" smtClean="0"/>
          </a:p>
        </p:txBody>
      </p:sp>
      <p:sp>
        <p:nvSpPr>
          <p:cNvPr id="17" name="Freeform 16"/>
          <p:cNvSpPr/>
          <p:nvPr/>
        </p:nvSpPr>
        <p:spPr>
          <a:xfrm>
            <a:off x="2488007" y="5352723"/>
            <a:ext cx="1917896" cy="1677298"/>
          </a:xfrm>
          <a:custGeom>
            <a:avLst/>
            <a:gdLst>
              <a:gd name="connsiteX0" fmla="*/ 0 w 1921668"/>
              <a:gd name="connsiteY0" fmla="*/ 0 h 1153001"/>
              <a:gd name="connsiteX1" fmla="*/ 1921668 w 1921668"/>
              <a:gd name="connsiteY1" fmla="*/ 0 h 1153001"/>
              <a:gd name="connsiteX2" fmla="*/ 1921668 w 1921668"/>
              <a:gd name="connsiteY2" fmla="*/ 1153001 h 1153001"/>
              <a:gd name="connsiteX3" fmla="*/ 0 w 1921668"/>
              <a:gd name="connsiteY3" fmla="*/ 1153001 h 1153001"/>
              <a:gd name="connsiteX4" fmla="*/ 0 w 1921668"/>
              <a:gd name="connsiteY4" fmla="*/ 0 h 1153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21668" h="1153001">
                <a:moveTo>
                  <a:pt x="0" y="0"/>
                </a:moveTo>
                <a:lnTo>
                  <a:pt x="1921668" y="0"/>
                </a:lnTo>
                <a:lnTo>
                  <a:pt x="1921668" y="1153001"/>
                </a:lnTo>
                <a:lnTo>
                  <a:pt x="0" y="1153001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68580" tIns="68580" rIns="68580" bIns="68580" numCol="1" spcCol="1270" anchor="t" anchorCtr="0">
            <a:noAutofit/>
          </a:bodyPr>
          <a:lstStyle/>
          <a:p>
            <a:pPr lvl="0" algn="l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600" b="1" kern="1200" dirty="0" smtClean="0">
                <a:solidFill>
                  <a:schemeClr val="bg1"/>
                </a:solidFill>
              </a:rPr>
              <a:t>Medihoney Barrier cream</a:t>
            </a:r>
          </a:p>
          <a:p>
            <a:pPr lvl="0" algn="l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200" b="1" dirty="0" smtClean="0">
                <a:solidFill>
                  <a:schemeClr val="bg1"/>
                </a:solidFill>
              </a:rPr>
              <a:t>For moderate skin damage and in skin folds</a:t>
            </a:r>
          </a:p>
          <a:p>
            <a:pPr marL="171450" lvl="0" indent="-171450" algn="l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en-GB" sz="1200" dirty="0" smtClean="0">
                <a:solidFill>
                  <a:schemeClr val="bg1"/>
                </a:solidFill>
              </a:rPr>
              <a:t>Under breasts. </a:t>
            </a:r>
          </a:p>
          <a:p>
            <a:pPr marL="171450" lvl="0" indent="-171450" algn="l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en-GB" sz="1200" dirty="0" smtClean="0">
                <a:solidFill>
                  <a:schemeClr val="bg1"/>
                </a:solidFill>
              </a:rPr>
              <a:t>Groins</a:t>
            </a:r>
          </a:p>
          <a:p>
            <a:pPr marL="171450" lvl="0" indent="-171450" algn="l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en-GB" sz="1200" dirty="0" smtClean="0">
                <a:solidFill>
                  <a:schemeClr val="bg1"/>
                </a:solidFill>
              </a:rPr>
              <a:t>Under abdominal apron </a:t>
            </a:r>
          </a:p>
          <a:p>
            <a:pPr lvl="0" algn="l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200" b="1" kern="1200" dirty="0">
                <a:solidFill>
                  <a:schemeClr val="bg1"/>
                </a:solidFill>
              </a:rPr>
              <a:t>	</a:t>
            </a:r>
            <a:endParaRPr lang="en-GB" sz="1200" b="1" kern="1200" dirty="0" smtClean="0">
              <a:solidFill>
                <a:schemeClr val="bg1"/>
              </a:solidFill>
            </a:endParaRPr>
          </a:p>
          <a:p>
            <a:pPr lvl="0" algn="l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GB" sz="1200" kern="1200" dirty="0" smtClean="0"/>
          </a:p>
        </p:txBody>
      </p:sp>
      <p:sp>
        <p:nvSpPr>
          <p:cNvPr id="19" name="Freeform 18"/>
          <p:cNvSpPr/>
          <p:nvPr/>
        </p:nvSpPr>
        <p:spPr>
          <a:xfrm>
            <a:off x="2472881" y="7140759"/>
            <a:ext cx="1933021" cy="1444351"/>
          </a:xfrm>
          <a:custGeom>
            <a:avLst/>
            <a:gdLst>
              <a:gd name="connsiteX0" fmla="*/ 0 w 1921668"/>
              <a:gd name="connsiteY0" fmla="*/ 0 h 1153001"/>
              <a:gd name="connsiteX1" fmla="*/ 1921668 w 1921668"/>
              <a:gd name="connsiteY1" fmla="*/ 0 h 1153001"/>
              <a:gd name="connsiteX2" fmla="*/ 1921668 w 1921668"/>
              <a:gd name="connsiteY2" fmla="*/ 1153001 h 1153001"/>
              <a:gd name="connsiteX3" fmla="*/ 0 w 1921668"/>
              <a:gd name="connsiteY3" fmla="*/ 1153001 h 1153001"/>
              <a:gd name="connsiteX4" fmla="*/ 0 w 1921668"/>
              <a:gd name="connsiteY4" fmla="*/ 0 h 1153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21668" h="1153001">
                <a:moveTo>
                  <a:pt x="0" y="0"/>
                </a:moveTo>
                <a:lnTo>
                  <a:pt x="1921668" y="0"/>
                </a:lnTo>
                <a:lnTo>
                  <a:pt x="1921668" y="1153001"/>
                </a:lnTo>
                <a:lnTo>
                  <a:pt x="0" y="1153001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68580" tIns="68580" rIns="68580" bIns="68580" numCol="1" spcCol="1270" anchor="t" anchorCtr="0">
            <a:noAutofit/>
          </a:bodyPr>
          <a:lstStyle/>
          <a:p>
            <a:pPr lvl="0" algn="l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600" b="1" kern="1200" dirty="0" smtClean="0">
                <a:solidFill>
                  <a:schemeClr val="bg1"/>
                </a:solidFill>
              </a:rPr>
              <a:t>Cavilon Advanced </a:t>
            </a:r>
          </a:p>
          <a:p>
            <a:pPr lvl="0" algn="l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600" b="1" u="sng" dirty="0" smtClean="0">
                <a:solidFill>
                  <a:srgbClr val="FF0000"/>
                </a:solidFill>
              </a:rPr>
              <a:t>Specialist product </a:t>
            </a:r>
            <a:endParaRPr lang="en-GB" sz="1600" b="1" u="sng" kern="1200" dirty="0" smtClean="0">
              <a:solidFill>
                <a:srgbClr val="FF0000"/>
              </a:solidFill>
            </a:endParaRPr>
          </a:p>
          <a:p>
            <a:pPr lvl="0" algn="l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200" b="1" dirty="0" smtClean="0">
                <a:solidFill>
                  <a:schemeClr val="bg1"/>
                </a:solidFill>
              </a:rPr>
              <a:t>Liquid faecal  incontinence </a:t>
            </a:r>
          </a:p>
          <a:p>
            <a:pPr lvl="0" algn="l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200" b="1" dirty="0" smtClean="0">
                <a:solidFill>
                  <a:schemeClr val="bg1"/>
                </a:solidFill>
              </a:rPr>
              <a:t>Severe skin damage that is not responding after 6 weeks </a:t>
            </a:r>
            <a:endParaRPr lang="en-GB" sz="1200" b="1" dirty="0" smtClean="0">
              <a:solidFill>
                <a:schemeClr val="tx1"/>
              </a:solidFill>
            </a:endParaRPr>
          </a:p>
          <a:p>
            <a:pPr lvl="0" algn="l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GB" sz="1200" kern="120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8007" y="4209723"/>
            <a:ext cx="1917896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4664" y="3310956"/>
            <a:ext cx="1856287" cy="908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488006" y="8684991"/>
            <a:ext cx="1917896" cy="1015663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GB" sz="1200" b="1" dirty="0" smtClean="0">
                <a:solidFill>
                  <a:srgbClr val="002060"/>
                </a:solidFill>
              </a:rPr>
              <a:t>FUNGAL</a:t>
            </a:r>
            <a:r>
              <a:rPr lang="en-GB" sz="1200" dirty="0" smtClean="0"/>
              <a:t> </a:t>
            </a:r>
          </a:p>
          <a:p>
            <a:r>
              <a:rPr lang="en-GB" sz="1200" dirty="0" smtClean="0"/>
              <a:t>If fungal infection present a anti-fungal cream will be required Cavilon Advanced not to be used  </a:t>
            </a:r>
            <a:endParaRPr lang="en-GB" sz="1200" dirty="0"/>
          </a:p>
        </p:txBody>
      </p:sp>
      <p:sp>
        <p:nvSpPr>
          <p:cNvPr id="4" name="TextBox 3"/>
          <p:cNvSpPr txBox="1"/>
          <p:nvPr/>
        </p:nvSpPr>
        <p:spPr>
          <a:xfrm>
            <a:off x="2505848" y="1032999"/>
            <a:ext cx="1902770" cy="461665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 smtClean="0">
                <a:solidFill>
                  <a:srgbClr val="FF0000"/>
                </a:solidFill>
              </a:rPr>
              <a:t>eIR1 is required for </a:t>
            </a:r>
            <a:r>
              <a:rPr lang="en-GB" sz="1200" b="1" dirty="0" smtClean="0">
                <a:solidFill>
                  <a:srgbClr val="FF0000"/>
                </a:solidFill>
              </a:rPr>
              <a:t>new </a:t>
            </a:r>
            <a:r>
              <a:rPr lang="en-GB" sz="1200" b="1" dirty="0" err="1" smtClean="0">
                <a:solidFill>
                  <a:srgbClr val="FF0000"/>
                </a:solidFill>
              </a:rPr>
              <a:t>MASD</a:t>
            </a:r>
            <a:endParaRPr lang="en-GB" sz="1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5246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ELHT 1">
      <a:dk1>
        <a:srgbClr val="67686B"/>
      </a:dk1>
      <a:lt1>
        <a:srgbClr val="523178"/>
      </a:lt1>
      <a:dk2>
        <a:srgbClr val="17A6BE"/>
      </a:dk2>
      <a:lt2>
        <a:srgbClr val="78B63D"/>
      </a:lt2>
      <a:accent1>
        <a:srgbClr val="523178"/>
      </a:accent1>
      <a:accent2>
        <a:srgbClr val="17A6BE"/>
      </a:accent2>
      <a:accent3>
        <a:srgbClr val="78B63D"/>
      </a:accent3>
      <a:accent4>
        <a:srgbClr val="67686B"/>
      </a:accent4>
      <a:accent5>
        <a:srgbClr val="523178"/>
      </a:accent5>
      <a:accent6>
        <a:srgbClr val="78B63D"/>
      </a:accent6>
      <a:hlink>
        <a:srgbClr val="17A6BE"/>
      </a:hlink>
      <a:folHlink>
        <a:srgbClr val="52317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1522</TotalTime>
  <Words>281</Words>
  <Application>Microsoft Office PowerPoint</Application>
  <PresentationFormat>A4 Paper (210x297 mm)</PresentationFormat>
  <Paragraphs>69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Moisture Associated Skin Damage Incontinence / Peri-wound / Peri-stomal Moisture  Associated dermatitis   </vt:lpstr>
    </vt:vector>
  </TitlesOfParts>
  <Company>Concept4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Jenna Livingston</dc:creator>
  <cp:lastModifiedBy>hawkinse</cp:lastModifiedBy>
  <cp:revision>63</cp:revision>
  <cp:lastPrinted>2020-02-25T08:38:16Z</cp:lastPrinted>
  <dcterms:created xsi:type="dcterms:W3CDTF">2015-03-30T10:31:01Z</dcterms:created>
  <dcterms:modified xsi:type="dcterms:W3CDTF">2020-03-04T08:19:48Z</dcterms:modified>
</cp:coreProperties>
</file>